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DC40F-2994-49DC-8882-F1C18882F871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30DDF-8239-4415-B29E-97C7D43C1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0DDF-8239-4415-B29E-97C7D43C1D8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22338"/>
            <a:fld id="{AFF8A0E8-F3C7-4390-99B7-55C83D5D796F}" type="slidenum">
              <a:rPr lang="ru-RU" sz="1100">
                <a:solidFill>
                  <a:srgbClr val="000000"/>
                </a:solidFill>
              </a:rPr>
              <a:pPr algn="r" defTabSz="922338"/>
              <a:t>10</a:t>
            </a:fld>
            <a:endParaRPr lang="ru-RU" sz="11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0DDF-8239-4415-B29E-97C7D43C1D8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DC616C-7346-42AE-9A5F-B746E1FB34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DC129-1EB7-4988-9FB9-E312F089FE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F103CB-F111-4A68-B172-BCF87926C9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Восстановление и сохранение редких сортов сирени Колесникова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41542F-8FC9-4752-8761-92A466FA1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smtClean="0"/>
              <a:t>Говорят, кедр наполняет энергией и успокаивает, дает жизненные силы и даже исполняет желания.</a:t>
            </a:r>
            <a:r>
              <a:rPr lang="ru-RU" smtClean="0"/>
              <a:t> Кедры долго живут — 600—1000 лет! Детей, заложивших эту аллею, вспомнит добрым словом не одно поколение.</a:t>
            </a:r>
          </a:p>
          <a:p>
            <a:pPr>
              <a:spcBef>
                <a:spcPct val="0"/>
              </a:spcBef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5918A1-704E-43E6-83CD-33B1DFEB43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64590E-107C-4DDB-A10E-D6EAA6E1A8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1D15F-AFF6-4E30-AE46-E32BDFB490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DE82C-C8E3-409D-91EB-4F8053B87B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0DDF-8239-4415-B29E-97C7D43C1D8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0DDF-8239-4415-B29E-97C7D43C1D8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0DDF-8239-4415-B29E-97C7D43C1D8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0DDF-8239-4415-B29E-97C7D43C1D8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0DDF-8239-4415-B29E-97C7D43C1D8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0DDF-8239-4415-B29E-97C7D43C1D8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0DDF-8239-4415-B29E-97C7D43C1D8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22338"/>
            <a:fld id="{AFF8A0E8-F3C7-4390-99B7-55C83D5D796F}" type="slidenum">
              <a:rPr lang="ru-RU" sz="1100">
                <a:solidFill>
                  <a:srgbClr val="000000"/>
                </a:solidFill>
              </a:rPr>
              <a:pPr algn="r" defTabSz="922338"/>
              <a:t>9</a:t>
            </a:fld>
            <a:endParaRPr lang="ru-RU" sz="11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1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Ландшафтный парк «</a:t>
            </a:r>
            <a:r>
              <a:rPr lang="ru-RU" dirty="0" err="1" smtClean="0"/>
              <a:t>Милютинский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7232848" cy="2736304"/>
          </a:xfrm>
        </p:spPr>
        <p:txBody>
          <a:bodyPr/>
          <a:lstStyle/>
          <a:p>
            <a:pPr algn="r"/>
            <a:r>
              <a:rPr lang="ru-RU" dirty="0" err="1" smtClean="0"/>
              <a:t>Марика</a:t>
            </a:r>
            <a:r>
              <a:rPr lang="ru-RU" dirty="0" smtClean="0"/>
              <a:t> Колесова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r>
              <a:rPr lang="ru-RU" dirty="0" smtClean="0"/>
              <a:t>Череповец, 2013</a:t>
            </a:r>
            <a:endParaRPr lang="ru-RU" dirty="0"/>
          </a:p>
        </p:txBody>
      </p:sp>
      <p:pic>
        <p:nvPicPr>
          <p:cNvPr id="4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555625" y="361950"/>
            <a:ext cx="8131175" cy="781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685800" y="469900"/>
            <a:ext cx="808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41324"/>
                </a:solidFill>
              </a:rPr>
              <a:t>План инвестиций</a:t>
            </a:r>
          </a:p>
        </p:txBody>
      </p:sp>
      <p:pic>
        <p:nvPicPr>
          <p:cNvPr id="6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11388"/>
            <a:ext cx="86106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630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67744" y="62068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Торгово-выставочный центр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124744"/>
            <a:ext cx="6521450" cy="4805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907704" y="6165304"/>
            <a:ext cx="3994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Площадь застройки - не более 350 м2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0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smtClean="0">
                <a:cs typeface="Arial" pitchFamily="34" charset="0"/>
              </a:rPr>
              <a:t>Ландшафтный парк «</a:t>
            </a:r>
            <a:r>
              <a:rPr lang="ru-RU" b="1" dirty="0" err="1" smtClean="0">
                <a:cs typeface="Arial" pitchFamily="34" charset="0"/>
              </a:rPr>
              <a:t>Милютинский</a:t>
            </a:r>
            <a:r>
              <a:rPr lang="ru-RU" b="1" dirty="0" smtClean="0">
                <a:cs typeface="Arial" pitchFamily="34" charset="0"/>
              </a:rPr>
              <a:t>» </a:t>
            </a:r>
            <a:endParaRPr lang="ru-RU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013700" cy="765175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  <a:t>Детская игровая площадка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endParaRPr lang="ru-RU" sz="1800" b="1" dirty="0" smtClean="0"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1800" b="1" dirty="0" smtClean="0"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1800" b="1" dirty="0" smtClean="0"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1800" b="1" dirty="0" smtClean="0"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1800" b="1" dirty="0" smtClean="0"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sz="1800" b="1" dirty="0" smtClean="0"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85863"/>
            <a:ext cx="3530600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784475"/>
            <a:ext cx="3671887" cy="2754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221163"/>
            <a:ext cx="3530600" cy="206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5368" name="Прямоугольник 2"/>
          <p:cNvSpPr>
            <a:spLocks noChangeArrowheads="1"/>
          </p:cNvSpPr>
          <p:nvPr/>
        </p:nvSpPr>
        <p:spPr bwMode="auto">
          <a:xfrm>
            <a:off x="4716463" y="1412875"/>
            <a:ext cx="42116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 dirty="0"/>
              <a:t>Площадь не менее 100 кв.м. </a:t>
            </a:r>
          </a:p>
          <a:p>
            <a:r>
              <a:rPr lang="ru-RU" sz="1700" b="1" dirty="0"/>
              <a:t>В состав входит:  песочница, игровой комплекс, качели (3шт.)</a:t>
            </a:r>
          </a:p>
        </p:txBody>
      </p:sp>
      <p:pic>
        <p:nvPicPr>
          <p:cNvPr id="9" name="Picture 15" descr="shsp_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2656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261016" y="0"/>
            <a:ext cx="397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b="1" dirty="0" smtClean="0">
                <a:cs typeface="Arial" pitchFamily="34" charset="0"/>
              </a:rPr>
              <a:t>Ландшафтный парк «</a:t>
            </a:r>
            <a:r>
              <a:rPr lang="ru-RU" b="1" dirty="0" err="1" smtClean="0">
                <a:cs typeface="Arial" pitchFamily="34" charset="0"/>
              </a:rPr>
              <a:t>Милютинский</a:t>
            </a:r>
            <a:r>
              <a:rPr lang="ru-RU" b="1" dirty="0" smtClean="0">
                <a:cs typeface="Arial" pitchFamily="34" charset="0"/>
              </a:rPr>
              <a:t>» </a:t>
            </a:r>
            <a:endParaRPr lang="ru-RU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" y="2138363"/>
            <a:ext cx="3776662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292600"/>
            <a:ext cx="3455987" cy="2306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434975" y="839788"/>
            <a:ext cx="8020050" cy="1139825"/>
          </a:xfrm>
        </p:spPr>
        <p:txBody>
          <a:bodyPr wrap="none">
            <a:spAutoFit/>
          </a:bodyPr>
          <a:lstStyle/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sz="1700" b="1" smtClean="0">
                <a:latin typeface="Arial" charset="0"/>
                <a:cs typeface="Arial" charset="0"/>
              </a:rPr>
              <a:t>Общая площадь озеленения и благоустройства –  не менее 850 кв.м.;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sz="1700" b="1" smtClean="0">
                <a:latin typeface="Arial" charset="0"/>
                <a:cs typeface="Arial" charset="0"/>
              </a:rPr>
              <a:t>Тематические демонстрационные участки: газоны, цветочные клумбы, 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sz="1700" b="1" smtClean="0">
                <a:latin typeface="Arial" charset="0"/>
                <a:cs typeface="Arial" charset="0"/>
              </a:rPr>
              <a:t>розарии, аллеи коллекционных сортов декоративных кустарников </a:t>
            </a:r>
          </a:p>
          <a:p>
            <a:pPr marL="0" indent="0">
              <a:spcBef>
                <a:spcPct val="0"/>
              </a:spcBef>
              <a:buFont typeface="Wingdings 2" pitchFamily="18" charset="2"/>
              <a:buNone/>
            </a:pPr>
            <a:r>
              <a:rPr lang="ru-RU" sz="1700" b="1" smtClean="0">
                <a:latin typeface="Arial" charset="0"/>
                <a:cs typeface="Arial" charset="0"/>
              </a:rPr>
              <a:t>и деревьев, коллекция водных растений.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6390" name="Заголовок 1"/>
          <p:cNvSpPr txBox="1">
            <a:spLocks/>
          </p:cNvSpPr>
          <p:nvPr/>
        </p:nvSpPr>
        <p:spPr bwMode="auto">
          <a:xfrm>
            <a:off x="468313" y="144463"/>
            <a:ext cx="82296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sz="2200" dirty="0">
                <a:latin typeface="Arial Black" pitchFamily="34" charset="0"/>
              </a:rPr>
              <a:t>Озеленение территории парка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827213"/>
            <a:ext cx="3384550" cy="2538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15" descr="shsp_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648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Открытая торговая площадка</a:t>
            </a:r>
          </a:p>
        </p:txBody>
      </p:sp>
      <p:pic>
        <p:nvPicPr>
          <p:cNvPr id="1026" name="Picture 2" descr="http://www.daservice.ru/img/big/11640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912938"/>
            <a:ext cx="51816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30" name="Picture 6" descr="http://sunnysad.ru/uploadedFiles/images/IMG_3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463" y="1912938"/>
            <a:ext cx="3003550" cy="3892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7415" name="Прямоугольник 5"/>
          <p:cNvSpPr>
            <a:spLocks noChangeArrowheads="1"/>
          </p:cNvSpPr>
          <p:nvPr/>
        </p:nvSpPr>
        <p:spPr bwMode="auto">
          <a:xfrm>
            <a:off x="395288" y="1198563"/>
            <a:ext cx="75263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700" b="1"/>
              <a:t>Размер участка  2 сотки, под открытым небом, огорожен забором </a:t>
            </a:r>
          </a:p>
          <a:p>
            <a:r>
              <a:rPr lang="ru-RU" sz="1700" b="1"/>
              <a:t>из пластиковой сетки</a:t>
            </a:r>
            <a:endParaRPr lang="ru-RU" sz="1700"/>
          </a:p>
        </p:txBody>
      </p:sp>
      <p:pic>
        <p:nvPicPr>
          <p:cNvPr id="8" name="Picture 15" descr="shsp_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07275" y="476672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41338" y="287338"/>
            <a:ext cx="8229600" cy="765175"/>
          </a:xfrm>
        </p:spPr>
        <p:txBody>
          <a:bodyPr/>
          <a:lstStyle/>
          <a:p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Проект</a:t>
            </a:r>
            <a:r>
              <a:rPr lang="ru-RU" sz="2700" dirty="0" smtClean="0">
                <a:latin typeface="Arial Black" pitchFamily="34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«Сирени Победы»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3487"/>
          <a:stretch/>
        </p:blipFill>
        <p:spPr>
          <a:xfrm>
            <a:off x="323850" y="1571625"/>
            <a:ext cx="3121025" cy="481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579563"/>
            <a:ext cx="3138488" cy="2354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1270000"/>
            <a:ext cx="3175000" cy="21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444875" y="4111625"/>
            <a:ext cx="24225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>
                <a:latin typeface="Arial Black" pitchFamily="34" charset="0"/>
              </a:rPr>
              <a:t>Совместно  с ветеранами ВОВ – посадка «Аллеи Славы»</a:t>
            </a:r>
          </a:p>
          <a:p>
            <a:pPr algn="ctr"/>
            <a:r>
              <a:rPr lang="ru-RU" sz="1700">
                <a:latin typeface="Arial Black" pitchFamily="34" charset="0"/>
              </a:rPr>
              <a:t>на 9 мая 2015г)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4017963"/>
            <a:ext cx="3138488" cy="2363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20638" y="-26988"/>
            <a:ext cx="9164638" cy="5032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" name="Picture 15" descr="shsp_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2656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76672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img1.liveinternet.ru/images/foto/c/1/473/2977473/f_21416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3790950"/>
            <a:ext cx="3357563" cy="251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38" name="Picture 14" descr="http://www.gorobzor.ru/public/news/images/26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981075"/>
            <a:ext cx="2870200" cy="212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409575" y="360363"/>
            <a:ext cx="8229600" cy="620712"/>
          </a:xfrm>
        </p:spPr>
        <p:txBody>
          <a:bodyPr/>
          <a:lstStyle/>
          <a:p>
            <a:r>
              <a:rPr lang="ru-RU" sz="2700" smtClean="0">
                <a:solidFill>
                  <a:schemeClr val="tx1"/>
                </a:solidFill>
                <a:latin typeface="Arial Black" pitchFamily="34" charset="0"/>
              </a:rPr>
              <a:t>Проект «Аллея желаний»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419475" y="4508500"/>
            <a:ext cx="22098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/>
              <a:t>Кедр наполняет энергией и успокаивает, дает жизненные силы и  исполняет желания – пусть же  у каждого ребенка исполнится его заветная мечта – иметь семью</a:t>
            </a:r>
          </a:p>
        </p:txBody>
      </p:sp>
      <p:pic>
        <p:nvPicPr>
          <p:cNvPr id="1032" name="Picture 8" descr="http://freshufa.com/userfiles/news/small_big/5e0850ef8606225e6ec1fb5af9c18e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088" y="3817938"/>
            <a:ext cx="3321050" cy="2490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34" name="Picture 10" descr="http://pda.fedpress.ru/sites/fedpress/files/artkasya/news/8_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539875"/>
            <a:ext cx="3063875" cy="2033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36" name="Picture 12" descr="http://komkur.info/i/20130522/gsn_25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0675" y="1989138"/>
            <a:ext cx="3511550" cy="233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20638" y="-26988"/>
            <a:ext cx="9164638" cy="5032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9467" name="Прямоугольник 2"/>
          <p:cNvSpPr>
            <a:spLocks noChangeArrowheads="1"/>
          </p:cNvSpPr>
          <p:nvPr/>
        </p:nvSpPr>
        <p:spPr bwMode="auto">
          <a:xfrm>
            <a:off x="349250" y="1031875"/>
            <a:ext cx="37687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700" b="1"/>
              <a:t>Кедровая аллея на 100 деревьев</a:t>
            </a:r>
            <a:endParaRPr lang="ru-RU" sz="1700">
              <a:latin typeface="Constantia" pitchFamily="18" charset="0"/>
            </a:endParaRPr>
          </a:p>
        </p:txBody>
      </p:sp>
      <p:pic>
        <p:nvPicPr>
          <p:cNvPr id="12" name="Picture 15" descr="shsp_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2656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76672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976688"/>
            <a:ext cx="3983037" cy="2644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4" cstate="print"/>
          <a:srcRect l="5308" t="3637" r="4281" b="4748"/>
          <a:stretch/>
        </p:blipFill>
        <p:spPr bwMode="auto">
          <a:xfrm>
            <a:off x="684213" y="1889125"/>
            <a:ext cx="4322762" cy="290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229225"/>
            <a:ext cx="1844675" cy="122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>
          <a:xfrm>
            <a:off x="468313" y="476672"/>
            <a:ext cx="8229600" cy="43137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Пруд, беседки, скамейки, фонтаны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7825" y="4941888"/>
            <a:ext cx="1312863" cy="1616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 cstate="print"/>
          <a:srcRect l="9823" t="30115" r="31280" b="14903"/>
          <a:stretch/>
        </p:blipFill>
        <p:spPr bwMode="auto">
          <a:xfrm>
            <a:off x="5364163" y="1557338"/>
            <a:ext cx="3216275" cy="2263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0490" name="Прямоугольник 2"/>
          <p:cNvSpPr>
            <a:spLocks noChangeArrowheads="1"/>
          </p:cNvSpPr>
          <p:nvPr/>
        </p:nvSpPr>
        <p:spPr bwMode="auto">
          <a:xfrm>
            <a:off x="323850" y="908050"/>
            <a:ext cx="83534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/>
              <a:t>Дорожки шириной не менее 1,5 м и общей протяженностью не менее 800 м.</a:t>
            </a:r>
          </a:p>
          <a:p>
            <a:r>
              <a:rPr lang="ru-RU" sz="1700" b="1"/>
              <a:t>Скамейки, оборудованные уличными урнами –10 шт.</a:t>
            </a:r>
          </a:p>
          <a:p>
            <a:r>
              <a:rPr lang="ru-RU" sz="1700" b="1"/>
              <a:t>Парковые фонари –20 шт.</a:t>
            </a:r>
          </a:p>
        </p:txBody>
      </p:sp>
      <p:pic>
        <p:nvPicPr>
          <p:cNvPr id="11" name="Picture 15" descr="shsp_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32656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476672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81300"/>
            <a:ext cx="3097212" cy="312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63563"/>
            <a:ext cx="8893175" cy="48917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  <a:t>Зоны отдыха, малые архитектурные формы</a:t>
            </a:r>
            <a:endParaRPr lang="ru-RU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476672"/>
            <a:ext cx="9144000" cy="21602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t="2673" b="18849"/>
          <a:stretch/>
        </p:blipFill>
        <p:spPr bwMode="auto">
          <a:xfrm>
            <a:off x="3708400" y="3860800"/>
            <a:ext cx="5032375" cy="263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5" cstate="print"/>
          <a:srcRect b="4871"/>
          <a:stretch/>
        </p:blipFill>
        <p:spPr bwMode="auto">
          <a:xfrm>
            <a:off x="4787900" y="1106488"/>
            <a:ext cx="4019550" cy="2538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1512" name="Прямоугольник 2"/>
          <p:cNvSpPr>
            <a:spLocks noChangeArrowheads="1"/>
          </p:cNvSpPr>
          <p:nvPr/>
        </p:nvSpPr>
        <p:spPr bwMode="auto">
          <a:xfrm>
            <a:off x="323850" y="1052513"/>
            <a:ext cx="4572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/>
              <a:t>Малые архитектурные формы: скамейки, урны, элементы вертикаль-ного озеленения, парковая скульптура, декоративные светильники, беседки, водопады, фонтаны и т.д.)</a:t>
            </a:r>
          </a:p>
        </p:txBody>
      </p:sp>
      <p:pic>
        <p:nvPicPr>
          <p:cNvPr id="9" name="Picture 15" descr="shsp_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81927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7275" y="0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7338" y="504825"/>
            <a:ext cx="8532812" cy="763588"/>
          </a:xfrm>
        </p:spPr>
        <p:txBody>
          <a:bodyPr>
            <a:normAutofit/>
          </a:bodyPr>
          <a:lstStyle/>
          <a:p>
            <a:r>
              <a:rPr lang="ru-RU" sz="2200" dirty="0" err="1" smtClean="0">
                <a:solidFill>
                  <a:schemeClr val="tx1"/>
                </a:solidFill>
                <a:latin typeface="Arial Black" pitchFamily="34" charset="0"/>
              </a:rPr>
              <a:t>Рокарий</a:t>
            </a:r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  <a:t>, альпийская горка, </a:t>
            </a:r>
            <a:b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  <a:t>подпорные стенки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95413"/>
            <a:ext cx="4105275" cy="3078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" y="4456113"/>
            <a:ext cx="2997200" cy="2193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3850" y="3910013"/>
            <a:ext cx="3678238" cy="275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t="9228"/>
          <a:stretch/>
        </p:blipFill>
        <p:spPr bwMode="auto">
          <a:xfrm>
            <a:off x="5364088" y="1268760"/>
            <a:ext cx="2878138" cy="3484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9" name="Picture 15" descr="shsp_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400" dirty="0" smtClean="0">
                <a:solidFill>
                  <a:srgbClr val="741324"/>
                </a:solidFill>
              </a:rPr>
              <a:t>Описание проекта «Ландшафтный </a:t>
            </a:r>
            <a:br>
              <a:rPr lang="ru-RU" sz="3400" dirty="0" smtClean="0">
                <a:solidFill>
                  <a:srgbClr val="741324"/>
                </a:solidFill>
              </a:rPr>
            </a:br>
            <a:r>
              <a:rPr lang="ru-RU" sz="3400" dirty="0" smtClean="0">
                <a:solidFill>
                  <a:srgbClr val="741324"/>
                </a:solidFill>
              </a:rPr>
              <a:t>парк «</a:t>
            </a:r>
            <a:r>
              <a:rPr lang="ru-RU" sz="3400" dirty="0" err="1" smtClean="0">
                <a:solidFill>
                  <a:srgbClr val="741324"/>
                </a:solidFill>
              </a:rPr>
              <a:t>Милютинский</a:t>
            </a:r>
            <a:r>
              <a:rPr lang="ru-RU" sz="3400" dirty="0" smtClean="0">
                <a:solidFill>
                  <a:srgbClr val="741324"/>
                </a:solidFill>
              </a:rPr>
              <a:t>»</a:t>
            </a:r>
            <a:r>
              <a:rPr lang="ru-RU" b="1" dirty="0" smtClean="0">
                <a:solidFill>
                  <a:srgbClr val="741324"/>
                </a:solidFill>
              </a:rPr>
              <a:t/>
            </a:r>
            <a:br>
              <a:rPr lang="ru-RU" b="1" dirty="0" smtClean="0">
                <a:solidFill>
                  <a:srgbClr val="741324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>
            <a:normAutofit fontScale="55000" lnSpcReduction="20000"/>
          </a:bodyPr>
          <a:lstStyle/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990033"/>
              </a:buClr>
              <a:buFont typeface="Wingdings 2"/>
              <a:buNone/>
              <a:defRPr/>
            </a:pPr>
            <a:r>
              <a:rPr lang="ru-RU" sz="3500" b="1" dirty="0" smtClean="0"/>
              <a:t>Видение</a:t>
            </a:r>
            <a:r>
              <a:rPr lang="ru-RU" sz="3500" dirty="0" smtClean="0"/>
              <a:t> – ландшафтный парк сотрудничает с детскими домами: проводим обучающие семинары, дети проходят практику в «Зеленой школе», выращивая для себя овощи и ягоды. На лето трудоустроены подростки с 14 лет и мамы с маленькими детьми, попавшие в трудные жизненные ситуации. 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990033"/>
              </a:buClr>
              <a:buFont typeface="Wingdings 2"/>
              <a:buNone/>
              <a:defRPr/>
            </a:pPr>
            <a:r>
              <a:rPr lang="ru-RU" sz="3500" b="1" dirty="0" smtClean="0"/>
              <a:t>Миссия</a:t>
            </a:r>
            <a:r>
              <a:rPr lang="ru-RU" sz="3500" dirty="0" smtClean="0"/>
              <a:t> – содействие трудоустройству определенных категорий граждан в сфере сельского хозяйства и торговли, через обучение принципам и навыкам природного земледелия.</a:t>
            </a:r>
          </a:p>
          <a:p>
            <a:pPr marL="0" indent="0" algn="just" fontAlgn="auto">
              <a:lnSpc>
                <a:spcPct val="90000"/>
              </a:lnSpc>
              <a:spcAft>
                <a:spcPts val="0"/>
              </a:spcAft>
              <a:buClr>
                <a:srgbClr val="990033"/>
              </a:buClr>
              <a:buFontTx/>
              <a:buNone/>
              <a:defRPr/>
            </a:pPr>
            <a:r>
              <a:rPr lang="ru-RU" sz="3500" b="1" dirty="0" smtClean="0"/>
              <a:t>Цели</a:t>
            </a:r>
            <a:r>
              <a:rPr lang="ru-RU" sz="3500" dirty="0" smtClean="0"/>
              <a:t> -</a:t>
            </a: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3500" dirty="0" smtClean="0"/>
              <a:t>Обучить детей-сирот навыкам выращивания огородных культур методом проведения обучающих семинаров и практическим урокам в «Зеленой школе»</a:t>
            </a: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3500" dirty="0" smtClean="0"/>
              <a:t>Трудоустроить на летний период несовершеннолетних детей-сирот (с 14лет).</a:t>
            </a:r>
          </a:p>
          <a:p>
            <a:pPr marL="609600" indent="-609600" algn="just" fontAlgn="auto">
              <a:lnSpc>
                <a:spcPct val="90000"/>
              </a:lnSpc>
              <a:spcAft>
                <a:spcPts val="0"/>
              </a:spcAft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3500" dirty="0" smtClean="0"/>
              <a:t>Трудоустроить на летний период мам с маленькими детьми, попавшие в трудные жизненные ситуации:</a:t>
            </a:r>
          </a:p>
          <a:p>
            <a:pPr algn="just">
              <a:lnSpc>
                <a:spcPct val="90000"/>
              </a:lnSpc>
              <a:buClr>
                <a:srgbClr val="990033"/>
              </a:buClr>
              <a:buFont typeface="Wingdings 2"/>
              <a:buAutoNum type="arabicPeriod"/>
              <a:defRPr/>
            </a:pPr>
            <a:r>
              <a:rPr lang="ru-RU" sz="3500" dirty="0" smtClean="0"/>
              <a:t>Социальный момент: профилактика  социального сиротства – трудоустройство потенциальных «</a:t>
            </a:r>
            <a:r>
              <a:rPr lang="ru-RU" sz="3500" dirty="0" err="1" smtClean="0"/>
              <a:t>отказниц</a:t>
            </a:r>
            <a:r>
              <a:rPr lang="ru-RU" sz="3500" dirty="0" smtClean="0"/>
              <a:t>»</a:t>
            </a:r>
          </a:p>
          <a:p>
            <a:pPr algn="just">
              <a:lnSpc>
                <a:spcPct val="90000"/>
              </a:lnSpc>
              <a:buClr>
                <a:srgbClr val="990033"/>
              </a:buClr>
              <a:buFont typeface="Wingdings 2"/>
              <a:buAutoNum type="arabicPeriod"/>
              <a:defRPr/>
            </a:pPr>
            <a:r>
              <a:rPr lang="ru-RU" sz="3500" dirty="0" smtClean="0"/>
              <a:t>Психологический момент: трудотерапия мам с маленькими детьми, эмоциональная разрядка, развитие новых навыков, новые знакомства - поддержка и общение с женщинами, оказавшимся в подобной ситуации</a:t>
            </a:r>
          </a:p>
          <a:p>
            <a:endParaRPr lang="ru-RU" dirty="0"/>
          </a:p>
        </p:txBody>
      </p:sp>
      <p:pic>
        <p:nvPicPr>
          <p:cNvPr id="4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rgbClr val="741324"/>
                </a:solidFill>
              </a:rPr>
              <a:t>Описание бизнеса и анализ рынка</a:t>
            </a:r>
            <a:r>
              <a:rPr lang="ru-RU" sz="3400" dirty="0" smtClean="0">
                <a:solidFill>
                  <a:srgbClr val="741324"/>
                </a:solidFill>
              </a:rPr>
              <a:t/>
            </a:r>
            <a:br>
              <a:rPr lang="ru-RU" sz="3400" dirty="0" smtClean="0">
                <a:solidFill>
                  <a:srgbClr val="741324"/>
                </a:solidFill>
              </a:rPr>
            </a:b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6612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7200" b="1" dirty="0" smtClean="0"/>
              <a:t>Реализация</a:t>
            </a:r>
            <a:r>
              <a:rPr lang="ru-RU" sz="7200" dirty="0" smtClean="0"/>
              <a:t> – обучающие и практические занятия с детьми-сиротами в «Зеленой школе», предоставление сезонной работы несовершеннолетним выпускникам детских домов и матерям с маленькими детьми, попавшим в трудные жизненные ситуации.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 typeface="Wingdings 2" pitchFamily="18" charset="2"/>
              <a:buNone/>
            </a:pPr>
            <a:r>
              <a:rPr lang="ru-RU" sz="7200" b="1" dirty="0" smtClean="0"/>
              <a:t>Товар</a:t>
            </a:r>
            <a:r>
              <a:rPr lang="ru-RU" sz="7200" dirty="0" smtClean="0"/>
              <a:t> – услуги специалистов центра «Сияние» по освоению навыков природного земледелия у детей-сирот (работа с детьми от 7 лет до 14 лет); психологическая и финансовая поддержка потенциальных «</a:t>
            </a:r>
            <a:r>
              <a:rPr lang="ru-RU" sz="7200" dirty="0" err="1" smtClean="0"/>
              <a:t>отказниц</a:t>
            </a:r>
            <a:r>
              <a:rPr lang="ru-RU" sz="7200" dirty="0" smtClean="0"/>
              <a:t>» и матерей, попавших в трудные жизненные ситуации.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7200" b="1" dirty="0" smtClean="0"/>
              <a:t>Преимущества продукта </a:t>
            </a:r>
            <a:r>
              <a:rPr lang="ru-RU" sz="7200" dirty="0" smtClean="0"/>
              <a:t>– уникальная возможность у мам с маленькими детьми работать в удобное для нее время (например, по 3 часа - между кормлением)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7200" b="1" dirty="0" smtClean="0"/>
              <a:t>Потребитель продукта </a:t>
            </a:r>
            <a:r>
              <a:rPr lang="ru-RU" sz="7200" dirty="0" smtClean="0"/>
              <a:t>– дети-сироты, женщины, потенциальные «</a:t>
            </a:r>
            <a:r>
              <a:rPr lang="ru-RU" sz="7200" dirty="0" err="1" smtClean="0"/>
              <a:t>отказницы</a:t>
            </a:r>
            <a:r>
              <a:rPr lang="ru-RU" sz="7200" dirty="0" smtClean="0"/>
              <a:t>» и матери с маленькими детьми без средств к существованию.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7200" b="1" dirty="0" smtClean="0"/>
              <a:t>Емкость рынка</a:t>
            </a:r>
            <a:r>
              <a:rPr lang="ru-RU" sz="7200" dirty="0" smtClean="0"/>
              <a:t>: на период с апреля по октябрь – трудоустроить 5 детей-сирот и 10 матерей с маленькими детьми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7200" b="1" dirty="0" smtClean="0"/>
              <a:t>Факторы, влияющие на развитие бизнеса: 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7200" dirty="0" smtClean="0"/>
              <a:t>Социальный</a:t>
            </a:r>
            <a:endParaRPr lang="en-US" sz="7200" dirty="0" smtClean="0"/>
          </a:p>
        </p:txBody>
      </p:sp>
      <p:pic>
        <p:nvPicPr>
          <p:cNvPr id="4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rgbClr val="741324"/>
                </a:solidFill>
              </a:rPr>
              <a:t>План маркетинга</a:t>
            </a:r>
            <a:r>
              <a:rPr lang="ru-RU" b="1" dirty="0" smtClean="0">
                <a:solidFill>
                  <a:srgbClr val="741324"/>
                </a:solidFill>
              </a:rPr>
              <a:t/>
            </a:r>
            <a:br>
              <a:rPr lang="ru-RU" b="1" dirty="0" smtClean="0">
                <a:solidFill>
                  <a:srgbClr val="741324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b="1" dirty="0" smtClean="0"/>
              <a:t>Сегментация: 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dirty="0" smtClean="0"/>
              <a:t>1. дети-сироты, не имеющие опыта по выращиванию овощей и ягод, по ведению домашнего хозяйства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dirty="0" smtClean="0"/>
              <a:t>2. несовершеннолетние дети-сироты (с 14лет), желающие подработать в летний период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dirty="0" smtClean="0"/>
              <a:t>3. женщины, потенциальные «</a:t>
            </a:r>
            <a:r>
              <a:rPr lang="ru-RU" sz="2300" dirty="0" err="1" smtClean="0"/>
              <a:t>отказницы</a:t>
            </a:r>
            <a:r>
              <a:rPr lang="ru-RU" sz="2300" dirty="0" smtClean="0"/>
              <a:t>» в трудных жизненных обстоятельствах.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dirty="0" smtClean="0"/>
              <a:t>4. матери  с маленькими детьми – не имеющие средств к существованию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dirty="0" smtClean="0"/>
              <a:t>5. матери-одиночки, не имеющие возможность надолго оставить детей (работа по укороченному дню, по свободному графику). 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endParaRPr lang="ru-RU" sz="2300" dirty="0" smtClean="0"/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b="1" dirty="0" smtClean="0"/>
              <a:t>Фокусировка</a:t>
            </a:r>
            <a:r>
              <a:rPr lang="ru-RU" sz="2300" dirty="0" smtClean="0"/>
              <a:t> – обучение, трудоустройство.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b="1" dirty="0" smtClean="0"/>
              <a:t>Стратегическое позиционирование: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dirty="0" smtClean="0"/>
              <a:t>Уникальная возможность трудоустроиться по свободному гибкому графику социально-незащищенным матерям и детям-сиротам</a:t>
            </a:r>
            <a:endParaRPr lang="ru-RU" sz="2300" dirty="0"/>
          </a:p>
        </p:txBody>
      </p:sp>
      <p:pic>
        <p:nvPicPr>
          <p:cNvPr id="4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dirty="0" smtClean="0">
                <a:solidFill>
                  <a:srgbClr val="741324"/>
                </a:solidFill>
              </a:rPr>
              <a:t>Организационный план</a:t>
            </a:r>
            <a:br>
              <a:rPr lang="ru-RU" sz="3400" dirty="0" smtClean="0">
                <a:solidFill>
                  <a:srgbClr val="741324"/>
                </a:solidFill>
              </a:rPr>
            </a:b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b="1" dirty="0" smtClean="0"/>
              <a:t>Структура</a:t>
            </a:r>
            <a:r>
              <a:rPr lang="ru-RU" sz="2300" dirty="0" smtClean="0"/>
              <a:t>: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dirty="0" smtClean="0"/>
              <a:t>Частный ландшафтный парк, индивидуальный предприниматель, нанимающий на сезонные работы с апреля по октябрь 5 человек детей-сирот и 10 матерей с маленькими детьми, с возможностью дальнейшего трудоустройства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 typeface="Wingdings 2" pitchFamily="18" charset="2"/>
              <a:buNone/>
            </a:pPr>
            <a:r>
              <a:rPr lang="ru-RU" sz="2300" dirty="0" smtClean="0"/>
              <a:t>«Зеленая школа» - индивидуальный предприниматель и его сотрудники, обучающие на семинарах (в зимнее время) и на практике (в летний период) детей-сирот принципам и навыкам природного земледелия, выращивая с детьми овощи и ягоды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b="1" dirty="0" smtClean="0"/>
              <a:t>Должностные обязанности: </a:t>
            </a:r>
            <a:r>
              <a:rPr lang="ru-RU" sz="2300" dirty="0" smtClean="0"/>
              <a:t>обучать (рассказывать, показывать,  самому принимать непосредственное участие) принципам и методам природного земледелия детей-сирот; ввести в курс дела сезонных работников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b="1" dirty="0" smtClean="0"/>
              <a:t>Персонал </a:t>
            </a:r>
            <a:r>
              <a:rPr lang="ru-RU" sz="2300" dirty="0" smtClean="0"/>
              <a:t>– руководитель и сотрудники центра природного земледелия «Сияние»</a:t>
            </a:r>
          </a:p>
          <a:p>
            <a:pPr marL="0" indent="0" algn="just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300" b="1" dirty="0" smtClean="0"/>
              <a:t>Мотивация</a:t>
            </a:r>
            <a:r>
              <a:rPr lang="ru-RU" sz="2300" dirty="0" smtClean="0"/>
              <a:t> – развитие специалистов, премирование</a:t>
            </a:r>
            <a:endParaRPr lang="ru-RU" sz="2300" dirty="0"/>
          </a:p>
        </p:txBody>
      </p:sp>
      <p:pic>
        <p:nvPicPr>
          <p:cNvPr id="4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741324"/>
                </a:solidFill>
                <a:latin typeface="Arial" pitchFamily="34" charset="0"/>
              </a:rPr>
              <a:t>Экспликация ландшафтного парка «</a:t>
            </a:r>
            <a:r>
              <a:rPr lang="ru-RU" sz="2600" dirty="0" err="1" smtClean="0">
                <a:solidFill>
                  <a:srgbClr val="741324"/>
                </a:solidFill>
                <a:latin typeface="Arial" pitchFamily="34" charset="0"/>
              </a:rPr>
              <a:t>Милютинский</a:t>
            </a:r>
            <a:r>
              <a:rPr lang="ru-RU" sz="2600" dirty="0" smtClean="0">
                <a:solidFill>
                  <a:srgbClr val="741324"/>
                </a:solidFill>
                <a:latin typeface="Arial" pitchFamily="34" charset="0"/>
              </a:rPr>
              <a:t>»</a:t>
            </a:r>
            <a:endParaRPr lang="ru-RU" sz="2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196752"/>
            <a:ext cx="6793723" cy="3456383"/>
          </a:xfrm>
        </p:spPr>
      </p:pic>
      <p:pic>
        <p:nvPicPr>
          <p:cNvPr id="4" name="Picture 15" descr="shsp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565065"/>
            <a:ext cx="4427984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ru-RU" sz="1300" dirty="0" smtClean="0"/>
              <a:t>Демонстрационный садовый участок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sz="1300" dirty="0" smtClean="0"/>
              <a:t>Одиночные и групповые посадки деревьев,  цветники (клумбы, рабатки, миксбордеры)</a:t>
            </a:r>
          </a:p>
          <a:p>
            <a:pPr marL="228600" indent="-228600">
              <a:buFontTx/>
              <a:buAutoNum type="arabicPeriod"/>
            </a:pPr>
            <a:r>
              <a:rPr lang="ru-RU" sz="1300" dirty="0" smtClean="0"/>
              <a:t>Аллея коллекционных сортов сирени (в зимний период - каток)</a:t>
            </a:r>
          </a:p>
          <a:p>
            <a:pPr marL="228600" indent="-228600">
              <a:buFontTx/>
              <a:buAutoNum type="arabicPeriod"/>
            </a:pPr>
            <a:r>
              <a:rPr lang="ru-RU" sz="1300" dirty="0" smtClean="0"/>
              <a:t>Тропа здоровья (в зимний период - лыжня здоровья)</a:t>
            </a:r>
          </a:p>
          <a:p>
            <a:pPr marL="228600" indent="-228600">
              <a:buFontTx/>
              <a:buAutoNum type="arabicPeriod"/>
            </a:pPr>
            <a:r>
              <a:rPr lang="ru-RU" sz="1300" dirty="0" smtClean="0"/>
              <a:t>Пруд</a:t>
            </a:r>
          </a:p>
          <a:p>
            <a:pPr marL="228600" indent="-228600">
              <a:buFontTx/>
              <a:buAutoNum type="arabicPeriod"/>
            </a:pPr>
            <a:r>
              <a:rPr lang="ru-RU" sz="1300" dirty="0" smtClean="0"/>
              <a:t>Детская игровая площадка (песочница, игровой комплекс, качели</a:t>
            </a:r>
          </a:p>
          <a:p>
            <a:pPr marL="228600" indent="-228600">
              <a:buFontTx/>
              <a:buAutoNum type="arabicPeriod"/>
            </a:pPr>
            <a:r>
              <a:rPr lang="ru-RU" sz="1300" dirty="0" smtClean="0"/>
              <a:t>«Зеленая школа»</a:t>
            </a:r>
          </a:p>
          <a:p>
            <a:pPr marL="228600" indent="-228600">
              <a:buFontTx/>
              <a:buAutoNum type="arabicPeriod"/>
            </a:pPr>
            <a:r>
              <a:rPr lang="ru-RU" sz="1300" dirty="0" smtClean="0"/>
              <a:t>Беседки</a:t>
            </a:r>
            <a:endParaRPr lang="ru-RU" sz="13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653137"/>
            <a:ext cx="4283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9.  Скамейки, оборудованные уличными урнами</a:t>
            </a:r>
          </a:p>
          <a:p>
            <a:r>
              <a:rPr lang="ru-RU" sz="1300" dirty="0" smtClean="0"/>
              <a:t>10. Парковые фонари</a:t>
            </a:r>
          </a:p>
          <a:p>
            <a:r>
              <a:rPr lang="ru-RU" sz="1300" dirty="0" smtClean="0"/>
              <a:t>11.  Аптекарский огород</a:t>
            </a:r>
          </a:p>
          <a:p>
            <a:r>
              <a:rPr lang="ru-RU" sz="1300" dirty="0" smtClean="0"/>
              <a:t>12.  Архитектурные формы</a:t>
            </a:r>
          </a:p>
          <a:p>
            <a:r>
              <a:rPr lang="ru-RU" sz="1300" dirty="0" smtClean="0"/>
              <a:t>13.  Выставочный центр</a:t>
            </a:r>
          </a:p>
          <a:p>
            <a:r>
              <a:rPr lang="ru-RU" sz="1300" dirty="0" smtClean="0"/>
              <a:t>14.  Техническое помещение</a:t>
            </a:r>
          </a:p>
          <a:p>
            <a:r>
              <a:rPr lang="ru-RU" sz="1300" dirty="0" smtClean="0"/>
              <a:t>15.  Открытая торговая площадка</a:t>
            </a:r>
          </a:p>
          <a:p>
            <a:r>
              <a:rPr lang="ru-RU" sz="1300" dirty="0" smtClean="0"/>
              <a:t>16.  Автостоянка</a:t>
            </a:r>
            <a:endParaRPr lang="ru-RU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rgbClr val="741324"/>
                </a:solidFill>
              </a:rPr>
              <a:t>План производства</a:t>
            </a:r>
            <a:r>
              <a:rPr lang="ru-RU" b="1" dirty="0" smtClean="0">
                <a:solidFill>
                  <a:srgbClr val="741324"/>
                </a:solidFill>
              </a:rPr>
              <a:t/>
            </a:r>
            <a:br>
              <a:rPr lang="ru-RU" b="1" dirty="0" smtClean="0">
                <a:solidFill>
                  <a:srgbClr val="741324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 fontScale="40000" lnSpcReduction="20000"/>
          </a:bodyPr>
          <a:lstStyle/>
          <a:p>
            <a:pPr marL="0" indent="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None/>
              <a:defRPr/>
            </a:pPr>
            <a:r>
              <a:rPr lang="ru-RU" sz="4600" b="1" dirty="0" smtClean="0"/>
              <a:t>2014-2015 гг</a:t>
            </a:r>
            <a:r>
              <a:rPr lang="ru-RU" sz="4600" dirty="0" smtClean="0"/>
              <a:t>. – Череповец, частный ландшафтный парк при центре природного земледелия «Сияние». </a:t>
            </a:r>
          </a:p>
          <a:p>
            <a:pPr marL="0" indent="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None/>
              <a:defRPr/>
            </a:pPr>
            <a:r>
              <a:rPr lang="ru-RU" sz="4600" dirty="0" smtClean="0"/>
              <a:t>Штат – руководитель центра природного земледелия «Сияние» и его сотрудники (3 человека)</a:t>
            </a:r>
          </a:p>
          <a:p>
            <a:pPr marL="0" indent="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None/>
              <a:defRPr/>
            </a:pPr>
            <a:r>
              <a:rPr lang="ru-RU" sz="4600" dirty="0" smtClean="0"/>
              <a:t>Временные (сезонные) работники – 15 человек</a:t>
            </a:r>
          </a:p>
          <a:p>
            <a:pPr marL="0" indent="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None/>
              <a:defRPr/>
            </a:pPr>
            <a:r>
              <a:rPr lang="ru-RU" sz="4600" dirty="0" smtClean="0"/>
              <a:t>Обучающиеся (дети-сироты) в «Зеленой школе» – с 7лет до 14 лет</a:t>
            </a:r>
          </a:p>
          <a:p>
            <a:pPr marL="0" indent="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None/>
              <a:defRPr/>
            </a:pPr>
            <a:r>
              <a:rPr lang="ru-RU" sz="4600" dirty="0" smtClean="0"/>
              <a:t>Схема: </a:t>
            </a:r>
          </a:p>
          <a:p>
            <a:pPr marL="274320" indent="-27432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Char char="-"/>
              <a:defRPr/>
            </a:pPr>
            <a:r>
              <a:rPr lang="ru-RU" sz="4600" dirty="0" smtClean="0"/>
              <a:t>проведение обучающих семинаров в зимний период в детских домах (раз в неделю – 8-10 встреч) </a:t>
            </a:r>
          </a:p>
          <a:p>
            <a:pPr marL="274320" indent="-27432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Char char="-"/>
              <a:defRPr/>
            </a:pPr>
            <a:r>
              <a:rPr lang="ru-RU" sz="4600" dirty="0" smtClean="0"/>
              <a:t>проведение практических занятий на учебном огороде в «Зеленой школе» – раз в неделю с мая по сентябрь</a:t>
            </a:r>
          </a:p>
          <a:p>
            <a:pPr marL="274320" indent="-27432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Char char="-"/>
              <a:defRPr/>
            </a:pPr>
            <a:r>
              <a:rPr lang="ru-RU" sz="4600" dirty="0" smtClean="0"/>
              <a:t>обучение навыкам работы по хозяйству – трудоустраиваемым несовершеннолетним детям-сиротам (перед каждым началом рабочего дня)</a:t>
            </a:r>
          </a:p>
          <a:p>
            <a:pPr marL="274320" indent="-27432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Char char="-"/>
              <a:defRPr/>
            </a:pPr>
            <a:r>
              <a:rPr lang="ru-RU" sz="4600" dirty="0" smtClean="0"/>
              <a:t>обучение, распределение работ для сезонных работников ((перед каждым началом рабочего дня)</a:t>
            </a:r>
          </a:p>
          <a:p>
            <a:pPr marL="274320" indent="-27432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Char char="-"/>
              <a:defRPr/>
            </a:pPr>
            <a:r>
              <a:rPr lang="ru-RU" sz="4600" dirty="0" smtClean="0"/>
              <a:t>интеграция (отслеживание результата). </a:t>
            </a:r>
          </a:p>
          <a:p>
            <a:pPr marL="0" indent="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Tx/>
              <a:buNone/>
              <a:defRPr/>
            </a:pPr>
            <a:r>
              <a:rPr lang="ru-RU" sz="4600" dirty="0" smtClean="0"/>
              <a:t>Сопровождение деятельности: информационная, развитие сотрудников</a:t>
            </a:r>
            <a:endParaRPr lang="ru-RU" sz="4600" b="1" dirty="0" smtClean="0"/>
          </a:p>
          <a:p>
            <a:pPr marL="0" indent="0" algn="just" fontAlgn="auto">
              <a:lnSpc>
                <a:spcPts val="1800"/>
              </a:lnSpc>
              <a:spcAft>
                <a:spcPts val="0"/>
              </a:spcAft>
              <a:buClr>
                <a:srgbClr val="990033"/>
              </a:buClr>
              <a:buFont typeface="Wingdings 2"/>
              <a:buNone/>
              <a:defRPr/>
            </a:pPr>
            <a:r>
              <a:rPr lang="ru-RU" sz="4600" b="1" dirty="0" smtClean="0"/>
              <a:t>2016-2017 гг. и последующие года </a:t>
            </a:r>
            <a:r>
              <a:rPr lang="ru-RU" sz="4600" dirty="0" smtClean="0"/>
              <a:t>– г.Череповец, частный ландшафтный парк при центре природного земледелия «Сияние»  - продолжение </a:t>
            </a:r>
            <a:r>
              <a:rPr lang="ru-RU" sz="4600" dirty="0" err="1" smtClean="0"/>
              <a:t>деятельностии</a:t>
            </a:r>
            <a:r>
              <a:rPr lang="ru-RU" sz="4600" dirty="0" smtClean="0"/>
              <a:t> сотрудничества с детскими домами, сезонное трудоустройство</a:t>
            </a:r>
            <a:endParaRPr lang="en-US" sz="4600" dirty="0" smtClean="0"/>
          </a:p>
          <a:p>
            <a:endParaRPr lang="ru-RU" dirty="0"/>
          </a:p>
        </p:txBody>
      </p:sp>
      <p:pic>
        <p:nvPicPr>
          <p:cNvPr id="4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rgbClr val="741324"/>
                </a:solidFill>
              </a:rPr>
              <a:t>План производства</a:t>
            </a:r>
            <a:r>
              <a:rPr lang="ru-RU" b="1" dirty="0" smtClean="0">
                <a:solidFill>
                  <a:srgbClr val="741324"/>
                </a:solidFill>
              </a:rPr>
              <a:t/>
            </a:r>
            <a:br>
              <a:rPr lang="ru-RU" b="1" dirty="0" smtClean="0">
                <a:solidFill>
                  <a:srgbClr val="741324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8457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b="1" dirty="0" smtClean="0"/>
              <a:t>Ресурсы: 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dirty="0" smtClean="0"/>
              <a:t>Финансовые – собственные средства, кредиты банка.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dirty="0" smtClean="0"/>
              <a:t>Человеческие – сотрудники центра природного земледелия «Сияние»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dirty="0" smtClean="0"/>
              <a:t>Технологические – техника и оборудование ландшафтного парка.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dirty="0" err="1" smtClean="0"/>
              <a:t>Репутационные</a:t>
            </a:r>
            <a:r>
              <a:rPr lang="ru-RU" sz="3300" dirty="0" smtClean="0"/>
              <a:t> – 7-ми летний имидж центра природного земледелия «Сияние»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dirty="0" smtClean="0"/>
              <a:t>Организационные – успешное ведение бизнеса, умение работать в проекте, использовать методы социального проектирования.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b="1" dirty="0" smtClean="0"/>
              <a:t>Ситуация на рынке ресурсов</a:t>
            </a:r>
            <a:r>
              <a:rPr lang="ru-RU" sz="3300" dirty="0" smtClean="0"/>
              <a:t>: разработка уникального подхода в решении социальных проблем; реализация обучающих методов работы с детьми –сиротами на бесплатной основе.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b="1" dirty="0" smtClean="0"/>
              <a:t>Поставщик клиентов: </a:t>
            </a:r>
            <a:r>
              <a:rPr lang="ru-RU" sz="3300" dirty="0" smtClean="0"/>
              <a:t>детские дома, биржа труда.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b="1" dirty="0" smtClean="0"/>
              <a:t>Отношения с поставщиками: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dirty="0" smtClean="0"/>
              <a:t>•Межведомственное сотрудничество.</a:t>
            </a:r>
          </a:p>
          <a:p>
            <a:pPr marL="0" indent="0" algn="just">
              <a:lnSpc>
                <a:spcPct val="120000"/>
              </a:lnSpc>
              <a:buClr>
                <a:srgbClr val="990033"/>
              </a:buClr>
              <a:buFontTx/>
              <a:buNone/>
            </a:pPr>
            <a:r>
              <a:rPr lang="ru-RU" sz="3300" dirty="0" smtClean="0"/>
              <a:t>•Формирование общественного мнения и продвижение услуг через маркетинговые коммуникации.</a:t>
            </a:r>
          </a:p>
          <a:p>
            <a:endParaRPr lang="ru-RU" dirty="0"/>
          </a:p>
        </p:txBody>
      </p:sp>
      <p:pic>
        <p:nvPicPr>
          <p:cNvPr id="4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555625" y="361950"/>
            <a:ext cx="8131175" cy="781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685800" y="469900"/>
            <a:ext cx="808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41324"/>
                </a:solidFill>
              </a:rPr>
              <a:t>План инвестиций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341438"/>
          <a:ext cx="8373814" cy="5065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794"/>
                <a:gridCol w="6594686"/>
                <a:gridCol w="1255334"/>
              </a:tblGrid>
              <a:tr h="21915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Потребность в инвестициях на 0 этапе в размере – 7 000 000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-1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Стоительство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торгово-выставочного комплекса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3 000 000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3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Расчистка территории под ландшафтный парк, снос старых деревьев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3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200 000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Постройка </a:t>
                      </a:r>
                      <a:r>
                        <a:rPr lang="ru-RU" sz="1400" spc="-2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хоз.блока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Ограждение ландшафтного парка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2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300 000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Детский городок (качели, песочница)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200 000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Посадка зеленых насаждений (деревья, кустарники, цветники)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Сооружение детского учебного огорода «Зеленая школа»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8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растений для детской площадки (плодовые, ягодные, семена, удобрения)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8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и завоз плодородного грунта, навоза, песка, </a:t>
                      </a:r>
                      <a:r>
                        <a:rPr lang="ru-RU" sz="1400" spc="1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биогумуса</a:t>
                      </a: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для посадки растений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дорожек (камень, плитка, песок, геотекстиль, сетка)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Сооружение водоема (пруд) (копка, вывоз грунта, наем машин)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Сооружение беседок (1 шт)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Прокладка дренажной системы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100 000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b="1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Предварительный итог: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7 000 000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Зарплата и налоги сезонным работникам 15 чел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Подводка газ, вода, электричество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9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400" spc="1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Аренда земли (в год)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2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5746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Здания, сооружения, ограждения и посадки не будем брать на бухгалтерский учет, как основное средство, т.к. индивидуальный предприниматель не является плательщиком налога на прибыль.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5" descr="shsp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28600"/>
            <a:ext cx="181927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USERS\Валентина\Desktop\shsp_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9300" y="360363"/>
            <a:ext cx="17367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1446</Words>
  <Application>Microsoft Office PowerPoint</Application>
  <PresentationFormat>Экран (4:3)</PresentationFormat>
  <Paragraphs>198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Ландшафтный парк «Милютинский»</vt:lpstr>
      <vt:lpstr>Описание проекта «Ландшафтный  парк «Милютинский» </vt:lpstr>
      <vt:lpstr>Описание бизнеса и анализ рынка </vt:lpstr>
      <vt:lpstr>План маркетинга </vt:lpstr>
      <vt:lpstr>Организационный план </vt:lpstr>
      <vt:lpstr>Экспликация ландшафтного парка «Милютинский»</vt:lpstr>
      <vt:lpstr>План производства </vt:lpstr>
      <vt:lpstr>План производства </vt:lpstr>
      <vt:lpstr>Презентация PowerPoint</vt:lpstr>
      <vt:lpstr>Презентация PowerPoint</vt:lpstr>
      <vt:lpstr>Презентация PowerPoint</vt:lpstr>
      <vt:lpstr>Детская игровая площадка</vt:lpstr>
      <vt:lpstr>Презентация PowerPoint</vt:lpstr>
      <vt:lpstr>Открытая торговая площадка</vt:lpstr>
      <vt:lpstr>Проект «Сирени Победы»</vt:lpstr>
      <vt:lpstr>Проект «Аллея желаний»</vt:lpstr>
      <vt:lpstr>Пруд, беседки, скамейки, фонтаны  </vt:lpstr>
      <vt:lpstr>Зоны отдыха, малые архитектурные формы</vt:lpstr>
      <vt:lpstr>Рокарий, альпийская горка,  подпорные стенки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Ландшафтный парк «Милютинский»</dc:title>
  <dc:creator>Валентина</dc:creator>
  <cp:lastModifiedBy>Валентина</cp:lastModifiedBy>
  <cp:revision>16</cp:revision>
  <dcterms:modified xsi:type="dcterms:W3CDTF">2014-02-04T17:47:35Z</dcterms:modified>
</cp:coreProperties>
</file>